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E40BE-9D79-4E12-9A87-834BC278C941}"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F0EC27-4C39-4CD2-A5E3-36C6AFB438B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E40BE-9D79-4E12-9A87-834BC278C941}" type="datetimeFigureOut">
              <a:rPr lang="en-US" smtClean="0"/>
              <a:pPr/>
              <a:t>12/31/2019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0EC27-4C39-4CD2-A5E3-36C6AFB438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1"/>
            <a:ext cx="7772400" cy="1676400"/>
          </a:xfrm>
        </p:spPr>
        <p:txBody>
          <a:bodyPr>
            <a:normAutofit/>
          </a:bodyPr>
          <a:lstStyle/>
          <a:p>
            <a:r>
              <a:rPr lang="en-US" sz="4000" b="1" dirty="0" smtClean="0">
                <a:solidFill>
                  <a:srgbClr val="FFC000"/>
                </a:solidFill>
                <a:latin typeface="Algerian" panose="04020705040A02060702" pitchFamily="82" charset="0"/>
              </a:rPr>
              <a:t>H.A.ROBERTS INSTRUCTIONS ABOUT CASE TAKING</a:t>
            </a:r>
            <a:endParaRPr lang="en-US" sz="4000" b="1" dirty="0">
              <a:solidFill>
                <a:srgbClr val="FFC000"/>
              </a:solidFill>
              <a:latin typeface="Algerian" panose="04020705040A02060702" pitchFamily="82" charset="0"/>
            </a:endParaRPr>
          </a:p>
        </p:txBody>
      </p:sp>
      <p:sp>
        <p:nvSpPr>
          <p:cNvPr id="3" name="TextBox 2"/>
          <p:cNvSpPr txBox="1"/>
          <p:nvPr/>
        </p:nvSpPr>
        <p:spPr>
          <a:xfrm>
            <a:off x="3733800" y="3810000"/>
            <a:ext cx="4800600" cy="1569660"/>
          </a:xfrm>
          <a:prstGeom prst="rect">
            <a:avLst/>
          </a:prstGeom>
          <a:noFill/>
        </p:spPr>
        <p:txBody>
          <a:bodyPr wrap="square" rtlCol="0">
            <a:spAutoFit/>
          </a:bodyPr>
          <a:lstStyle/>
          <a:p>
            <a:r>
              <a:rPr lang="en-US" sz="1600" b="1" dirty="0" smtClean="0">
                <a:solidFill>
                  <a:schemeClr val="tx2">
                    <a:lumMod val="50000"/>
                  </a:schemeClr>
                </a:solidFill>
                <a:latin typeface="Arial Narrow" panose="020B0606020202030204" pitchFamily="34" charset="0"/>
              </a:rPr>
              <a:t>DR. </a:t>
            </a:r>
            <a:r>
              <a:rPr lang="en-US" sz="1600" b="1" dirty="0">
                <a:solidFill>
                  <a:schemeClr val="tx2">
                    <a:lumMod val="50000"/>
                  </a:schemeClr>
                </a:solidFill>
                <a:latin typeface="Arial Narrow" panose="020B0606020202030204" pitchFamily="34" charset="0"/>
              </a:rPr>
              <a:t>CHANDRA HASAN </a:t>
            </a:r>
            <a:r>
              <a:rPr lang="en-US" sz="1600" b="1" dirty="0" smtClean="0">
                <a:solidFill>
                  <a:schemeClr val="tx2">
                    <a:lumMod val="50000"/>
                  </a:schemeClr>
                </a:solidFill>
                <a:latin typeface="Arial Narrow" panose="020B0606020202030204" pitchFamily="34" charset="0"/>
              </a:rPr>
              <a:t>.C .M</a:t>
            </a:r>
            <a:r>
              <a:rPr lang="en-US" sz="1600" b="1" dirty="0">
                <a:solidFill>
                  <a:schemeClr val="tx2">
                    <a:lumMod val="50000"/>
                  </a:schemeClr>
                </a:solidFill>
                <a:latin typeface="Arial Narrow" panose="020B0606020202030204" pitchFamily="34" charset="0"/>
              </a:rPr>
              <a:t>, </a:t>
            </a:r>
            <a:r>
              <a:rPr lang="en-US" sz="1600" b="1" dirty="0" smtClean="0">
                <a:solidFill>
                  <a:schemeClr val="tx2">
                    <a:lumMod val="50000"/>
                  </a:schemeClr>
                </a:solidFill>
                <a:latin typeface="Arial Narrow" panose="020B0606020202030204" pitchFamily="34" charset="0"/>
              </a:rPr>
              <a:t>M.D.(</a:t>
            </a:r>
            <a:r>
              <a:rPr lang="en-US" sz="1600" b="1" dirty="0" err="1">
                <a:solidFill>
                  <a:schemeClr val="tx2">
                    <a:lumMod val="50000"/>
                  </a:schemeClr>
                </a:solidFill>
                <a:latin typeface="Arial Narrow" panose="020B0606020202030204" pitchFamily="34" charset="0"/>
              </a:rPr>
              <a:t>Hom</a:t>
            </a:r>
            <a:r>
              <a:rPr lang="en-US" sz="1600" b="1" dirty="0">
                <a:solidFill>
                  <a:schemeClr val="tx2">
                    <a:lumMod val="50000"/>
                  </a:schemeClr>
                </a:solidFill>
                <a:latin typeface="Arial Narrow" panose="020B0606020202030204" pitchFamily="34" charset="0"/>
              </a:rPr>
              <a:t>),</a:t>
            </a:r>
            <a:br>
              <a:rPr lang="en-US" sz="1600" b="1" dirty="0">
                <a:solidFill>
                  <a:schemeClr val="tx2">
                    <a:lumMod val="50000"/>
                  </a:schemeClr>
                </a:solidFill>
                <a:latin typeface="Arial Narrow" panose="020B0606020202030204" pitchFamily="34" charset="0"/>
              </a:rPr>
            </a:br>
            <a:r>
              <a:rPr lang="en-US" sz="1600" b="1" dirty="0">
                <a:solidFill>
                  <a:schemeClr val="tx2">
                    <a:lumMod val="50000"/>
                  </a:schemeClr>
                </a:solidFill>
                <a:latin typeface="Arial Narrow" panose="020B0606020202030204" pitchFamily="34" charset="0"/>
              </a:rPr>
              <a:t>ASSOCIATE PROFESSOR,</a:t>
            </a:r>
            <a:br>
              <a:rPr lang="en-US" sz="1600" b="1" dirty="0">
                <a:solidFill>
                  <a:schemeClr val="tx2">
                    <a:lumMod val="50000"/>
                  </a:schemeClr>
                </a:solidFill>
                <a:latin typeface="Arial Narrow" panose="020B0606020202030204" pitchFamily="34" charset="0"/>
              </a:rPr>
            </a:br>
            <a:r>
              <a:rPr lang="en-US" sz="1600" b="1" dirty="0">
                <a:solidFill>
                  <a:schemeClr val="tx2">
                    <a:lumMod val="50000"/>
                  </a:schemeClr>
                </a:solidFill>
                <a:latin typeface="Arial Narrow" panose="020B0606020202030204" pitchFamily="34" charset="0"/>
              </a:rPr>
              <a:t>DEPT OF REPERTORY,</a:t>
            </a:r>
            <a:br>
              <a:rPr lang="en-US" sz="1600" b="1" dirty="0">
                <a:solidFill>
                  <a:schemeClr val="tx2">
                    <a:lumMod val="50000"/>
                  </a:schemeClr>
                </a:solidFill>
                <a:latin typeface="Arial Narrow" panose="020B0606020202030204" pitchFamily="34" charset="0"/>
              </a:rPr>
            </a:br>
            <a:r>
              <a:rPr lang="en-US" sz="1600" b="1" dirty="0">
                <a:solidFill>
                  <a:schemeClr val="tx2">
                    <a:lumMod val="50000"/>
                  </a:schemeClr>
                </a:solidFill>
                <a:latin typeface="Arial Narrow" panose="020B0606020202030204" pitchFamily="34" charset="0"/>
              </a:rPr>
              <a:t>SARADA KRISHNA HOMOEOPATHIC MEDICAL COLLEGE,</a:t>
            </a:r>
            <a:br>
              <a:rPr lang="en-US" sz="1600" b="1" dirty="0">
                <a:solidFill>
                  <a:schemeClr val="tx2">
                    <a:lumMod val="50000"/>
                  </a:schemeClr>
                </a:solidFill>
                <a:latin typeface="Arial Narrow" panose="020B0606020202030204" pitchFamily="34" charset="0"/>
              </a:rPr>
            </a:br>
            <a:r>
              <a:rPr lang="en-US" sz="1600" b="1" dirty="0">
                <a:solidFill>
                  <a:schemeClr val="tx2">
                    <a:lumMod val="50000"/>
                  </a:schemeClr>
                </a:solidFill>
                <a:latin typeface="Arial Narrow" panose="020B0606020202030204" pitchFamily="34" charset="0"/>
              </a:rPr>
              <a:t>KULASEKHARAM</a:t>
            </a:r>
            <a:r>
              <a:rPr lang="en-IN" sz="1600" b="1" dirty="0">
                <a:solidFill>
                  <a:schemeClr val="tx2">
                    <a:lumMod val="50000"/>
                  </a:schemeClr>
                </a:solidFill>
                <a:latin typeface="Arial Narrow" panose="020B0606020202030204" pitchFamily="34" charset="0"/>
              </a:rPr>
              <a:t/>
            </a:r>
            <a:br>
              <a:rPr lang="en-IN" sz="1600" b="1" dirty="0">
                <a:solidFill>
                  <a:schemeClr val="tx2">
                    <a:lumMod val="50000"/>
                  </a:schemeClr>
                </a:solidFill>
                <a:latin typeface="Arial Narrow" panose="020B0606020202030204" pitchFamily="34" charset="0"/>
              </a:rPr>
            </a:br>
            <a:endParaRPr lang="en-IN"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800" b="1" dirty="0" smtClean="0">
                <a:solidFill>
                  <a:srgbClr val="7030A0"/>
                </a:solidFill>
              </a:rPr>
              <a:t>  29</a:t>
            </a:r>
            <a:r>
              <a:rPr lang="en-US" sz="2800" dirty="0" smtClean="0"/>
              <a:t>, </a:t>
            </a:r>
            <a:r>
              <a:rPr lang="en-US" sz="2800" dirty="0" smtClean="0">
                <a:solidFill>
                  <a:srgbClr val="7030A0"/>
                </a:solidFill>
              </a:rPr>
              <a:t>The thorough examination of the patient from every possible angle should carried through in order to get detailed symptoms for the curative point of view. The subjective and objective symptoms are elicited and recorded.</a:t>
            </a:r>
          </a:p>
          <a:p>
            <a:pPr>
              <a:buNone/>
            </a:pPr>
            <a:r>
              <a:rPr lang="en-US" sz="2800" b="1" dirty="0" smtClean="0">
                <a:solidFill>
                  <a:srgbClr val="7030A0"/>
                </a:solidFill>
              </a:rPr>
              <a:t>   30</a:t>
            </a:r>
            <a:r>
              <a:rPr lang="en-US" sz="2800" dirty="0" smtClean="0">
                <a:solidFill>
                  <a:srgbClr val="7030A0"/>
                </a:solidFill>
              </a:rPr>
              <a:t>, The physician’s success in obtaining the proper symptom picture lie in his skill and patience. We cannot rush the patients, the physician must be good listener.</a:t>
            </a:r>
          </a:p>
          <a:p>
            <a:pPr>
              <a:buNone/>
            </a:pPr>
            <a:r>
              <a:rPr lang="en-US" sz="2800" dirty="0" smtClean="0">
                <a:solidFill>
                  <a:srgbClr val="7030A0"/>
                </a:solidFill>
              </a:rPr>
              <a:t>     </a:t>
            </a:r>
            <a:r>
              <a:rPr lang="en-US" sz="2800" b="1" dirty="0" smtClean="0">
                <a:solidFill>
                  <a:srgbClr val="7030A0"/>
                </a:solidFill>
              </a:rPr>
              <a:t>31</a:t>
            </a:r>
            <a:r>
              <a:rPr lang="en-US" sz="2800" dirty="0" smtClean="0">
                <a:solidFill>
                  <a:srgbClr val="7030A0"/>
                </a:solidFill>
              </a:rPr>
              <a:t>, Ask the patient to talk, and tactfully keep him talking about the symptoms rather than wandering far a field. Then cultivate your power of listening and give your powers of observation full sway, to form complete picture of the little details.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b="1" dirty="0" smtClean="0">
                <a:solidFill>
                  <a:srgbClr val="7030A0"/>
                </a:solidFill>
              </a:rPr>
              <a:t>     32</a:t>
            </a:r>
            <a:r>
              <a:rPr lang="en-US" dirty="0" smtClean="0"/>
              <a:t>, </a:t>
            </a:r>
            <a:r>
              <a:rPr lang="en-US" sz="2800" dirty="0" smtClean="0">
                <a:solidFill>
                  <a:srgbClr val="7030A0"/>
                </a:solidFill>
              </a:rPr>
              <a:t>Before leaving the case, go over the family and personal history, the mental and physical symptoms, consider the temperament, the habits, the occupation, the personality of the patient. Ask yourself if you have skipped any thing. See that you have questioned every items, every function, question the modalities in particular.</a:t>
            </a:r>
          </a:p>
          <a:p>
            <a:pPr>
              <a:buNone/>
            </a:pPr>
            <a:r>
              <a:rPr lang="en-US" sz="2800" dirty="0" smtClean="0">
                <a:solidFill>
                  <a:srgbClr val="7030A0"/>
                </a:solidFill>
              </a:rPr>
              <a:t>     </a:t>
            </a:r>
            <a:r>
              <a:rPr lang="en-US" sz="2800" b="1" dirty="0" smtClean="0">
                <a:solidFill>
                  <a:srgbClr val="7030A0"/>
                </a:solidFill>
              </a:rPr>
              <a:t>33</a:t>
            </a:r>
            <a:r>
              <a:rPr lang="en-US" sz="2800" dirty="0" smtClean="0">
                <a:solidFill>
                  <a:srgbClr val="7030A0"/>
                </a:solidFill>
              </a:rPr>
              <a:t>, Remember the nature and sensations of the symptoms, the time of the day, the positions and circumstances under which the symptoms appear. These are the most important modifiers of any given case.</a:t>
            </a:r>
          </a:p>
          <a:p>
            <a:pPr>
              <a:buNone/>
            </a:pPr>
            <a:r>
              <a:rPr lang="en-US" sz="2800" smtClean="0">
                <a:solidFill>
                  <a:srgbClr val="FF0000"/>
                </a:solidFill>
              </a:rPr>
              <a:t>                                    “THANK YOU”</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400" dirty="0" smtClean="0">
                <a:solidFill>
                  <a:srgbClr val="7030A0"/>
                </a:solidFill>
              </a:rPr>
              <a:t>      </a:t>
            </a:r>
            <a:r>
              <a:rPr lang="en-US" sz="2400" b="1" dirty="0" smtClean="0">
                <a:solidFill>
                  <a:srgbClr val="7030A0"/>
                </a:solidFill>
              </a:rPr>
              <a:t>1</a:t>
            </a:r>
            <a:r>
              <a:rPr lang="en-US" sz="2400" dirty="0" smtClean="0">
                <a:solidFill>
                  <a:srgbClr val="7030A0"/>
                </a:solidFill>
              </a:rPr>
              <a:t>, While treating patients homoeopathically the physician consider each and every patient as separate individual even if the disease condition is under what ever diagnostic group. And the therapeutic measures are directed according to the individual symptoms.</a:t>
            </a:r>
          </a:p>
          <a:p>
            <a:pPr>
              <a:buNone/>
            </a:pPr>
            <a:r>
              <a:rPr lang="en-US" sz="2400" b="1" dirty="0">
                <a:solidFill>
                  <a:srgbClr val="7030A0"/>
                </a:solidFill>
              </a:rPr>
              <a:t> </a:t>
            </a:r>
            <a:r>
              <a:rPr lang="en-US" sz="2400" b="1" dirty="0" smtClean="0">
                <a:solidFill>
                  <a:srgbClr val="7030A0"/>
                </a:solidFill>
              </a:rPr>
              <a:t>     2,</a:t>
            </a:r>
            <a:r>
              <a:rPr lang="en-US" sz="2400" dirty="0" smtClean="0">
                <a:solidFill>
                  <a:srgbClr val="7030A0"/>
                </a:solidFill>
              </a:rPr>
              <a:t> Great object in taking the case is to select the true symptoms of the patient and to clarify them so that we can make the definite picture of the ills of the patient.</a:t>
            </a:r>
          </a:p>
          <a:p>
            <a:pPr>
              <a:buNone/>
            </a:pPr>
            <a:r>
              <a:rPr lang="en-US" sz="2400" dirty="0">
                <a:solidFill>
                  <a:srgbClr val="7030A0"/>
                </a:solidFill>
              </a:rPr>
              <a:t> </a:t>
            </a:r>
            <a:r>
              <a:rPr lang="en-US" sz="2400" dirty="0" smtClean="0">
                <a:solidFill>
                  <a:srgbClr val="7030A0"/>
                </a:solidFill>
              </a:rPr>
              <a:t>    </a:t>
            </a:r>
            <a:r>
              <a:rPr lang="en-US" sz="2400" b="1" dirty="0" smtClean="0">
                <a:solidFill>
                  <a:srgbClr val="7030A0"/>
                </a:solidFill>
              </a:rPr>
              <a:t> 3</a:t>
            </a:r>
            <a:r>
              <a:rPr lang="en-US" sz="2400" dirty="0" smtClean="0">
                <a:solidFill>
                  <a:srgbClr val="7030A0"/>
                </a:solidFill>
              </a:rPr>
              <a:t>,  The presentation of the case should include the whole picture. We cannot depend up on our memory in taking the case .</a:t>
            </a:r>
          </a:p>
          <a:p>
            <a:pPr>
              <a:buNone/>
            </a:pPr>
            <a:r>
              <a:rPr lang="en-US" sz="2400" dirty="0">
                <a:solidFill>
                  <a:srgbClr val="7030A0"/>
                </a:solidFill>
              </a:rPr>
              <a:t> </a:t>
            </a:r>
            <a:r>
              <a:rPr lang="en-US" sz="2400" dirty="0" smtClean="0">
                <a:solidFill>
                  <a:srgbClr val="7030A0"/>
                </a:solidFill>
              </a:rPr>
              <a:t>    </a:t>
            </a:r>
            <a:r>
              <a:rPr lang="en-US" sz="2400" b="1" dirty="0" smtClean="0">
                <a:solidFill>
                  <a:srgbClr val="7030A0"/>
                </a:solidFill>
              </a:rPr>
              <a:t>4</a:t>
            </a:r>
            <a:r>
              <a:rPr lang="en-US" sz="2400" dirty="0" smtClean="0">
                <a:solidFill>
                  <a:srgbClr val="7030A0"/>
                </a:solidFill>
              </a:rPr>
              <a:t> ,The picture must be preserved in indelible (not destroyable) form, in a form which we may go over in view with out the danger of leaving out any important symptom, we must be able to turn back to any individual symptom or group of symptoms at any time. So as the first requisite in taking the case you must have your record card with you to note down the case as it is taken.</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b="1" dirty="0" smtClean="0">
                <a:solidFill>
                  <a:srgbClr val="7030A0"/>
                </a:solidFill>
              </a:rPr>
              <a:t>          5</a:t>
            </a:r>
            <a:r>
              <a:rPr lang="en-US" sz="2400" dirty="0" smtClean="0">
                <a:solidFill>
                  <a:srgbClr val="7030A0"/>
                </a:solidFill>
              </a:rPr>
              <a:t>,In making the first prescription and making of subsequent prescriptions and in the reviewing the case, so that we may know the sequence of symptoms (series in order), and the order of disappearance of the symptoms, we cannot move with any degree of assurance unless we have the record in accessible(approachable) form.</a:t>
            </a:r>
          </a:p>
          <a:p>
            <a:pPr>
              <a:buNone/>
            </a:pPr>
            <a:r>
              <a:rPr lang="en-US" sz="2400" dirty="0" smtClean="0">
                <a:solidFill>
                  <a:srgbClr val="7030A0"/>
                </a:solidFill>
              </a:rPr>
              <a:t>          </a:t>
            </a:r>
            <a:r>
              <a:rPr lang="en-US" sz="2400" b="1" dirty="0" smtClean="0">
                <a:solidFill>
                  <a:srgbClr val="7030A0"/>
                </a:solidFill>
              </a:rPr>
              <a:t>6</a:t>
            </a:r>
            <a:r>
              <a:rPr lang="en-US" sz="2400" dirty="0" smtClean="0">
                <a:solidFill>
                  <a:srgbClr val="7030A0"/>
                </a:solidFill>
              </a:rPr>
              <a:t>, The attitude of physician should be one of absolute rest and poise (dedicated) with no preconceived ideas nor prejudices. He should be in a quite listening attitude when the case is presented to him, he should have no previous impressions as to what remedy the patient will require , because this it self would bias (prejudice) his judgment.</a:t>
            </a:r>
          </a:p>
          <a:p>
            <a:pPr>
              <a:buNone/>
            </a:pPr>
            <a:r>
              <a:rPr lang="en-US" sz="2400" dirty="0" smtClean="0">
                <a:solidFill>
                  <a:srgbClr val="7030A0"/>
                </a:solidFill>
              </a:rPr>
              <a:t>          </a:t>
            </a:r>
            <a:r>
              <a:rPr lang="en-US" sz="2400" b="1" dirty="0" smtClean="0">
                <a:solidFill>
                  <a:srgbClr val="7030A0"/>
                </a:solidFill>
              </a:rPr>
              <a:t>7</a:t>
            </a:r>
            <a:r>
              <a:rPr lang="en-US" sz="2400" dirty="0" smtClean="0">
                <a:solidFill>
                  <a:srgbClr val="7030A0"/>
                </a:solidFill>
              </a:rPr>
              <a:t>,  Fist thing to note is patient’s name, age, sex, vocation (occupation) and if possible avocation.</a:t>
            </a:r>
          </a:p>
          <a:p>
            <a:pPr>
              <a:buNone/>
            </a:pPr>
            <a:r>
              <a:rPr lang="en-US" sz="2400" b="1" dirty="0" smtClean="0">
                <a:solidFill>
                  <a:srgbClr val="7030A0"/>
                </a:solidFill>
              </a:rPr>
              <a:t>           8</a:t>
            </a:r>
            <a:r>
              <a:rPr lang="en-US" sz="2400" dirty="0" smtClean="0">
                <a:solidFill>
                  <a:srgbClr val="7030A0"/>
                </a:solidFill>
              </a:rPr>
              <a:t>,  Then we are often greatly helped by getting a record of family, i.e., the age of parents, their general health and cause</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pPr>
              <a:buNone/>
            </a:pPr>
            <a:r>
              <a:rPr lang="en-US" sz="2800" dirty="0" smtClean="0">
                <a:solidFill>
                  <a:srgbClr val="7030A0"/>
                </a:solidFill>
              </a:rPr>
              <a:t>   </a:t>
            </a:r>
            <a:r>
              <a:rPr lang="en-US" sz="3000" dirty="0" smtClean="0">
                <a:solidFill>
                  <a:srgbClr val="7030A0"/>
                </a:solidFill>
              </a:rPr>
              <a:t> of death if they are deceased. This applied to brothers and sisters also, and we must not neglect to get a picture of the types of ailments from which they have suffered.</a:t>
            </a:r>
          </a:p>
          <a:p>
            <a:pPr>
              <a:buNone/>
            </a:pPr>
            <a:r>
              <a:rPr lang="en-US" sz="3000" b="1" dirty="0" smtClean="0">
                <a:solidFill>
                  <a:srgbClr val="7030A0"/>
                </a:solidFill>
              </a:rPr>
              <a:t>           9</a:t>
            </a:r>
            <a:r>
              <a:rPr lang="en-US" sz="3000" dirty="0" smtClean="0">
                <a:solidFill>
                  <a:srgbClr val="7030A0"/>
                </a:solidFill>
              </a:rPr>
              <a:t>, Now we are ready to proceed with the record of patient him self. Let us begin to record his past illnesses, what illness has he had, how about his recovery from each illness. Particularly note weather he reports himself as fully recovering from illness or weather he says ‘has not been well since’ any particular illness.</a:t>
            </a:r>
          </a:p>
          <a:p>
            <a:pPr>
              <a:buNone/>
            </a:pPr>
            <a:r>
              <a:rPr lang="en-US" sz="3000" b="1" dirty="0" smtClean="0">
                <a:solidFill>
                  <a:srgbClr val="7030A0"/>
                </a:solidFill>
              </a:rPr>
              <a:t>            10</a:t>
            </a:r>
            <a:r>
              <a:rPr lang="en-US" sz="3000" dirty="0" smtClean="0">
                <a:solidFill>
                  <a:srgbClr val="7030A0"/>
                </a:solidFill>
              </a:rPr>
              <a:t>, Now you ask the patient to tell in his own words how he become ill, and exactly how he feels. Do not offer any interruption, lest(not) you break his thread of thoughts.</a:t>
            </a:r>
          </a:p>
          <a:p>
            <a:pPr>
              <a:buNone/>
            </a:pPr>
            <a:r>
              <a:rPr lang="en-US" sz="3000" dirty="0" smtClean="0">
                <a:solidFill>
                  <a:srgbClr val="7030A0"/>
                </a:solidFill>
              </a:rPr>
              <a:t>                </a:t>
            </a:r>
            <a:endParaRPr lang="en-US" sz="30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a:buNone/>
            </a:pPr>
            <a:r>
              <a:rPr lang="en-US" sz="2800" dirty="0" smtClean="0">
                <a:solidFill>
                  <a:srgbClr val="7030A0"/>
                </a:solidFill>
              </a:rPr>
              <a:t>         </a:t>
            </a:r>
            <a:r>
              <a:rPr lang="en-US" sz="2800" b="1" dirty="0" smtClean="0">
                <a:solidFill>
                  <a:srgbClr val="7030A0"/>
                </a:solidFill>
              </a:rPr>
              <a:t>11</a:t>
            </a:r>
            <a:r>
              <a:rPr lang="en-US" sz="2800" dirty="0" smtClean="0">
                <a:solidFill>
                  <a:srgbClr val="7030A0"/>
                </a:solidFill>
              </a:rPr>
              <a:t>,   As you record symptoms, leave space between them, so that you can fill in later answers to questions, as it may be necessary.</a:t>
            </a:r>
          </a:p>
          <a:p>
            <a:pPr>
              <a:buNone/>
            </a:pPr>
            <a:r>
              <a:rPr lang="en-US" sz="2800" dirty="0" smtClean="0">
                <a:solidFill>
                  <a:srgbClr val="7030A0"/>
                </a:solidFill>
              </a:rPr>
              <a:t>         </a:t>
            </a:r>
            <a:r>
              <a:rPr lang="en-US" sz="2800" b="1" dirty="0" smtClean="0">
                <a:solidFill>
                  <a:srgbClr val="7030A0"/>
                </a:solidFill>
              </a:rPr>
              <a:t>12</a:t>
            </a:r>
            <a:r>
              <a:rPr lang="en-US" sz="2800" dirty="0" smtClean="0">
                <a:solidFill>
                  <a:srgbClr val="7030A0"/>
                </a:solidFill>
              </a:rPr>
              <a:t>,If comes to a point where he seems to hesitate, simply ask what else, continue this system of interested listening until he has exhausted his story.</a:t>
            </a:r>
          </a:p>
          <a:p>
            <a:pPr>
              <a:buNone/>
            </a:pPr>
            <a:r>
              <a:rPr lang="en-US" sz="2800" dirty="0" smtClean="0">
                <a:solidFill>
                  <a:srgbClr val="7030A0"/>
                </a:solidFill>
              </a:rPr>
              <a:t>        </a:t>
            </a:r>
            <a:r>
              <a:rPr lang="en-US" sz="2800" b="1" dirty="0" smtClean="0">
                <a:solidFill>
                  <a:srgbClr val="7030A0"/>
                </a:solidFill>
              </a:rPr>
              <a:t>13</a:t>
            </a:r>
            <a:r>
              <a:rPr lang="en-US" sz="2800" dirty="0" smtClean="0">
                <a:solidFill>
                  <a:srgbClr val="7030A0"/>
                </a:solidFill>
              </a:rPr>
              <a:t>, Then you are ready to review the case as it has given to you, go through one by one to get details.</a:t>
            </a:r>
          </a:p>
          <a:p>
            <a:pPr>
              <a:buNone/>
            </a:pPr>
            <a:r>
              <a:rPr lang="en-US" sz="2800" b="1" dirty="0" smtClean="0">
                <a:solidFill>
                  <a:srgbClr val="7030A0"/>
                </a:solidFill>
              </a:rPr>
              <a:t>       14</a:t>
            </a:r>
            <a:r>
              <a:rPr lang="en-US" sz="2800" dirty="0" smtClean="0">
                <a:solidFill>
                  <a:srgbClr val="7030A0"/>
                </a:solidFill>
              </a:rPr>
              <a:t>, Avoid leading questions, i.e., the questions which suggest answers to patient, never ask direct questions, that may be answered with a direct affirmative or negative, never ask alternating questions, avoid questioning along the line of remedy.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b="1" dirty="0" smtClean="0">
                <a:solidFill>
                  <a:srgbClr val="7030A0"/>
                </a:solidFill>
              </a:rPr>
              <a:t>        15</a:t>
            </a:r>
            <a:r>
              <a:rPr lang="en-US" sz="2800" dirty="0" smtClean="0">
                <a:solidFill>
                  <a:srgbClr val="7030A0"/>
                </a:solidFill>
              </a:rPr>
              <a:t>, While you are dealing with one symptom, confine your self to that symptom, never skip one symptom to another.</a:t>
            </a:r>
          </a:p>
          <a:p>
            <a:pPr>
              <a:buNone/>
            </a:pPr>
            <a:r>
              <a:rPr lang="en-US" sz="2800" b="1" dirty="0" smtClean="0">
                <a:solidFill>
                  <a:srgbClr val="7030A0"/>
                </a:solidFill>
              </a:rPr>
              <a:t>        16,</a:t>
            </a:r>
            <a:r>
              <a:rPr lang="en-US" sz="2800" dirty="0" smtClean="0">
                <a:solidFill>
                  <a:srgbClr val="7030A0"/>
                </a:solidFill>
              </a:rPr>
              <a:t> Now we will return to the necessity of rounding out the symptom picture in our record. Some symptoms may have been given with a fair degree of completeness, others are very incomplete, we must complete it as for as possible every symptom that has been presented, and for this care full questioning is necessary.</a:t>
            </a:r>
          </a:p>
          <a:p>
            <a:pPr>
              <a:buNone/>
            </a:pPr>
            <a:r>
              <a:rPr lang="en-US" sz="2800" b="1" dirty="0" smtClean="0">
                <a:solidFill>
                  <a:srgbClr val="7030A0"/>
                </a:solidFill>
              </a:rPr>
              <a:t>       17</a:t>
            </a:r>
            <a:r>
              <a:rPr lang="en-US" sz="2800" dirty="0" smtClean="0">
                <a:solidFill>
                  <a:srgbClr val="7030A0"/>
                </a:solidFill>
              </a:rPr>
              <a:t>, Every symptom must be obtained detaildly as to time and place, the sensation, the kind of distress, the type of pain, all the modalities connected with it,</a:t>
            </a:r>
          </a:p>
          <a:p>
            <a:pPr>
              <a:buNone/>
            </a:pPr>
            <a:r>
              <a:rPr lang="en-US" sz="2800" dirty="0" smtClean="0">
                <a:solidFill>
                  <a:srgbClr val="7030A0"/>
                </a:solidFill>
              </a:rPr>
              <a:t>     the probable causation.</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a:bodyPr>
          <a:lstStyle/>
          <a:p>
            <a:pPr>
              <a:buNone/>
            </a:pPr>
            <a:r>
              <a:rPr lang="en-US" sz="2800" dirty="0" smtClean="0">
                <a:solidFill>
                  <a:srgbClr val="7030A0"/>
                </a:solidFill>
              </a:rPr>
              <a:t>    </a:t>
            </a:r>
            <a:r>
              <a:rPr lang="en-US" sz="2800" b="1" dirty="0" smtClean="0">
                <a:solidFill>
                  <a:srgbClr val="7030A0"/>
                </a:solidFill>
              </a:rPr>
              <a:t>18</a:t>
            </a:r>
            <a:r>
              <a:rPr lang="en-US" sz="2800" dirty="0" smtClean="0">
                <a:solidFill>
                  <a:srgbClr val="7030A0"/>
                </a:solidFill>
              </a:rPr>
              <a:t>, Under modalities we must secure the aggravations, ameliorations of each individual symptom, so for as possible. Provide importance to the emotional reactions of the patient.</a:t>
            </a:r>
          </a:p>
          <a:p>
            <a:pPr>
              <a:buNone/>
            </a:pPr>
            <a:r>
              <a:rPr lang="en-US" sz="2800" dirty="0" smtClean="0">
                <a:solidFill>
                  <a:srgbClr val="7030A0"/>
                </a:solidFill>
              </a:rPr>
              <a:t>      </a:t>
            </a:r>
            <a:r>
              <a:rPr lang="en-US" sz="2800" b="1" dirty="0" smtClean="0">
                <a:solidFill>
                  <a:srgbClr val="7030A0"/>
                </a:solidFill>
              </a:rPr>
              <a:t>19</a:t>
            </a:r>
            <a:r>
              <a:rPr lang="en-US" sz="2800" dirty="0" smtClean="0">
                <a:solidFill>
                  <a:srgbClr val="7030A0"/>
                </a:solidFill>
              </a:rPr>
              <a:t>, when we work out and recording the case in this way, we can cover all the parts of the body and can see the picture as a whole.</a:t>
            </a:r>
          </a:p>
          <a:p>
            <a:pPr>
              <a:buNone/>
            </a:pPr>
            <a:r>
              <a:rPr lang="en-US" sz="2800" dirty="0" smtClean="0">
                <a:solidFill>
                  <a:srgbClr val="7030A0"/>
                </a:solidFill>
              </a:rPr>
              <a:t>       </a:t>
            </a:r>
            <a:r>
              <a:rPr lang="en-US" sz="2800" b="1" dirty="0" smtClean="0">
                <a:solidFill>
                  <a:srgbClr val="7030A0"/>
                </a:solidFill>
              </a:rPr>
              <a:t>20</a:t>
            </a:r>
            <a:r>
              <a:rPr lang="en-US" sz="2800" dirty="0" smtClean="0">
                <a:solidFill>
                  <a:srgbClr val="7030A0"/>
                </a:solidFill>
              </a:rPr>
              <a:t>, In order to get the picture as a whole, we may have to bring the testimony(evidence) of the family or nurse on symptoms or condition that may have a bearing of considerable value.</a:t>
            </a:r>
          </a:p>
          <a:p>
            <a:pPr>
              <a:buNone/>
            </a:pPr>
            <a:r>
              <a:rPr lang="en-US" sz="2800" b="1" dirty="0" smtClean="0">
                <a:solidFill>
                  <a:srgbClr val="7030A0"/>
                </a:solidFill>
              </a:rPr>
              <a:t>      21</a:t>
            </a:r>
            <a:r>
              <a:rPr lang="en-US" sz="2800" dirty="0" smtClean="0">
                <a:solidFill>
                  <a:srgbClr val="7030A0"/>
                </a:solidFill>
              </a:rPr>
              <a:t>, How ever this source of information must always scanned with a great deal of circumspection (cautious), we must weigh the integrity(completeness) of the source as being worthy of consideration. </a:t>
            </a:r>
          </a:p>
          <a:p>
            <a:pPr>
              <a:buNone/>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a:t>
            </a:r>
            <a:r>
              <a:rPr lang="en-US" sz="2800" b="1" dirty="0" smtClean="0">
                <a:solidFill>
                  <a:srgbClr val="7030A0"/>
                </a:solidFill>
              </a:rPr>
              <a:t>22</a:t>
            </a:r>
            <a:r>
              <a:rPr lang="en-US" sz="2800" dirty="0" smtClean="0">
                <a:solidFill>
                  <a:srgbClr val="7030A0"/>
                </a:solidFill>
              </a:rPr>
              <a:t>, with most care full recording and most catious questioning we may unable to find complete symptoms, we will deal with this symptoms in later.</a:t>
            </a:r>
          </a:p>
          <a:p>
            <a:pPr>
              <a:buNone/>
            </a:pPr>
            <a:r>
              <a:rPr lang="en-US" sz="2800" b="1" dirty="0" smtClean="0">
                <a:solidFill>
                  <a:srgbClr val="7030A0"/>
                </a:solidFill>
              </a:rPr>
              <a:t>         23</a:t>
            </a:r>
            <a:r>
              <a:rPr lang="en-US" sz="2800" dirty="0" smtClean="0">
                <a:solidFill>
                  <a:srgbClr val="7030A0"/>
                </a:solidFill>
              </a:rPr>
              <a:t>, In acute illness take the acute symptoms, care fully record each one, and find out the symptoms which is most necessary for that case.</a:t>
            </a:r>
          </a:p>
          <a:p>
            <a:pPr>
              <a:buNone/>
            </a:pPr>
            <a:r>
              <a:rPr lang="en-US" sz="2800" dirty="0" smtClean="0">
                <a:solidFill>
                  <a:srgbClr val="7030A0"/>
                </a:solidFill>
              </a:rPr>
              <a:t>        </a:t>
            </a:r>
            <a:r>
              <a:rPr lang="en-US" sz="2800" b="1" dirty="0" smtClean="0">
                <a:solidFill>
                  <a:srgbClr val="7030A0"/>
                </a:solidFill>
              </a:rPr>
              <a:t>24</a:t>
            </a:r>
            <a:r>
              <a:rPr lang="en-US" sz="2800" dirty="0" smtClean="0">
                <a:solidFill>
                  <a:srgbClr val="7030A0"/>
                </a:solidFill>
              </a:rPr>
              <a:t>, In order to obtain chronic picture, record all the symptoms as for as possible and understand the symptoms, and sequence of symptom pictures, and prescribe for that state.</a:t>
            </a:r>
          </a:p>
          <a:p>
            <a:pPr>
              <a:buNone/>
            </a:pPr>
            <a:r>
              <a:rPr lang="en-US" sz="2800" b="1" dirty="0" smtClean="0">
                <a:solidFill>
                  <a:srgbClr val="7030A0"/>
                </a:solidFill>
              </a:rPr>
              <a:t>      25</a:t>
            </a:r>
            <a:r>
              <a:rPr lang="en-US" sz="2800" dirty="0" smtClean="0">
                <a:solidFill>
                  <a:srgbClr val="7030A0"/>
                </a:solidFill>
              </a:rPr>
              <a:t>, If dealing with acute condition , limit your self to dealing with the acute state alone, not mingle it with chronic symptoms if present.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a:t>
            </a:r>
            <a:r>
              <a:rPr lang="en-US" sz="2800" b="1" dirty="0" smtClean="0">
                <a:solidFill>
                  <a:srgbClr val="7030A0"/>
                </a:solidFill>
              </a:rPr>
              <a:t>26</a:t>
            </a:r>
            <a:r>
              <a:rPr lang="en-US" sz="2800" dirty="0" smtClean="0">
                <a:solidFill>
                  <a:srgbClr val="7030A0"/>
                </a:solidFill>
              </a:rPr>
              <a:t>, In acute explosion of chronic, consider the acute picture and treat it as an acute condition completely, don’t consider the chronic symptoms if present. At the close of acute condition the chronic symptoms explore out.</a:t>
            </a:r>
          </a:p>
          <a:p>
            <a:pPr>
              <a:buNone/>
            </a:pPr>
            <a:r>
              <a:rPr lang="en-US" sz="2800" dirty="0" smtClean="0">
                <a:solidFill>
                  <a:srgbClr val="7030A0"/>
                </a:solidFill>
              </a:rPr>
              <a:t>     </a:t>
            </a:r>
            <a:r>
              <a:rPr lang="en-US" sz="2800" b="1" dirty="0" smtClean="0">
                <a:solidFill>
                  <a:srgbClr val="7030A0"/>
                </a:solidFill>
              </a:rPr>
              <a:t>27</a:t>
            </a:r>
            <a:r>
              <a:rPr lang="en-US" sz="2800" dirty="0" smtClean="0">
                <a:solidFill>
                  <a:srgbClr val="7030A0"/>
                </a:solidFill>
              </a:rPr>
              <a:t>, In considering totality we cannot over emphasize</a:t>
            </a:r>
          </a:p>
          <a:p>
            <a:pPr>
              <a:buNone/>
            </a:pPr>
            <a:r>
              <a:rPr lang="en-US" sz="2800" dirty="0" smtClean="0">
                <a:solidFill>
                  <a:srgbClr val="7030A0"/>
                </a:solidFill>
              </a:rPr>
              <a:t>   the necessity of getting the complete description of each symptoms, as to it’s location character and modalities. The modalities the aggravations and ameliorations are the most important. Next in order come the character of the sensations.</a:t>
            </a:r>
          </a:p>
          <a:p>
            <a:pPr>
              <a:buNone/>
            </a:pPr>
            <a:r>
              <a:rPr lang="en-US" sz="2800" dirty="0" smtClean="0">
                <a:solidFill>
                  <a:srgbClr val="7030A0"/>
                </a:solidFill>
              </a:rPr>
              <a:t>     </a:t>
            </a:r>
            <a:r>
              <a:rPr lang="en-US" sz="2800" b="1" dirty="0" smtClean="0">
                <a:solidFill>
                  <a:srgbClr val="7030A0"/>
                </a:solidFill>
              </a:rPr>
              <a:t>28</a:t>
            </a:r>
            <a:r>
              <a:rPr lang="en-US" sz="2800" dirty="0" smtClean="0">
                <a:solidFill>
                  <a:srgbClr val="7030A0"/>
                </a:solidFill>
              </a:rPr>
              <a:t>, The general symptoms are the most important symptoms, then comes the aggravations and ameliorations, the mental symptoms rank very high.</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1396</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Algerian</vt:lpstr>
      <vt:lpstr>Arial</vt:lpstr>
      <vt:lpstr>Arial Narrow</vt:lpstr>
      <vt:lpstr>Calibri</vt:lpstr>
      <vt:lpstr>Office Theme</vt:lpstr>
      <vt:lpstr>H.A.ROBERTS INSTRUCTIONS ABOUT CASE TAKING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H.A.ROBERT’S INSTRUCTIONS ABOUT CASE TAKING</dc:title>
  <dc:creator>INTEL i3</dc:creator>
  <cp:lastModifiedBy>Lib Lab One</cp:lastModifiedBy>
  <cp:revision>50</cp:revision>
  <dcterms:created xsi:type="dcterms:W3CDTF">2018-05-15T00:33:10Z</dcterms:created>
  <dcterms:modified xsi:type="dcterms:W3CDTF">2019-12-31T03:42:48Z</dcterms:modified>
</cp:coreProperties>
</file>